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0" r:id="rId4"/>
    <p:sldId id="282" r:id="rId5"/>
    <p:sldId id="294" r:id="rId6"/>
    <p:sldId id="295" r:id="rId7"/>
    <p:sldId id="285" r:id="rId8"/>
    <p:sldId id="286" r:id="rId9"/>
    <p:sldId id="287" r:id="rId10"/>
    <p:sldId id="288" r:id="rId11"/>
    <p:sldId id="293" r:id="rId12"/>
    <p:sldId id="289" r:id="rId13"/>
    <p:sldId id="290" r:id="rId14"/>
    <p:sldId id="283" r:id="rId15"/>
    <p:sldId id="284" r:id="rId16"/>
    <p:sldId id="291" r:id="rId17"/>
    <p:sldId id="292" r:id="rId18"/>
    <p:sldId id="297" r:id="rId19"/>
    <p:sldId id="298" r:id="rId20"/>
    <p:sldId id="300" r:id="rId21"/>
    <p:sldId id="301" r:id="rId22"/>
    <p:sldId id="303" r:id="rId23"/>
    <p:sldId id="304" r:id="rId24"/>
    <p:sldId id="305" r:id="rId25"/>
    <p:sldId id="306" r:id="rId26"/>
    <p:sldId id="307" r:id="rId27"/>
    <p:sldId id="260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oppins" panose="020B0604020202020204" charset="0"/>
      <p:regular r:id="rId33"/>
    </p:embeddedFont>
    <p:embeddedFont>
      <p:font typeface="Poppins Bold" panose="020B0604020202020204" charset="0"/>
      <p:regular r:id="rId34"/>
    </p:embeddedFont>
    <p:embeddedFont>
      <p:font typeface="Poppins Bold Italics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7" d="100"/>
          <a:sy n="27" d="100"/>
        </p:scale>
        <p:origin x="102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5.sv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46.jpe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48.jpeg"/><Relationship Id="rId4" Type="http://schemas.openxmlformats.org/officeDocument/2006/relationships/image" Target="../media/image2.png"/><Relationship Id="rId9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sv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sv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0.png"/><Relationship Id="rId5" Type="http://schemas.openxmlformats.org/officeDocument/2006/relationships/image" Target="../media/image4.png"/><Relationship Id="rId10" Type="http://schemas.openxmlformats.org/officeDocument/2006/relationships/image" Target="../media/image59.svg"/><Relationship Id="rId4" Type="http://schemas.openxmlformats.org/officeDocument/2006/relationships/image" Target="../media/image3.sv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12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4.jpeg"/><Relationship Id="rId5" Type="http://schemas.openxmlformats.org/officeDocument/2006/relationships/image" Target="../media/image3.svg"/><Relationship Id="rId10" Type="http://schemas.openxmlformats.org/officeDocument/2006/relationships/image" Target="../media/image13.jpeg"/><Relationship Id="rId4" Type="http://schemas.openxmlformats.org/officeDocument/2006/relationships/image" Target="../media/image2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9451627">
            <a:off x="-1353129" y="-1492681"/>
            <a:ext cx="6707049" cy="5072968"/>
          </a:xfrm>
          <a:custGeom>
            <a:avLst/>
            <a:gdLst/>
            <a:ahLst/>
            <a:cxnLst/>
            <a:rect l="l" t="t" r="r" b="b"/>
            <a:pathLst>
              <a:path w="6707049" h="5072968">
                <a:moveTo>
                  <a:pt x="0" y="0"/>
                </a:moveTo>
                <a:lnTo>
                  <a:pt x="6707049" y="0"/>
                </a:lnTo>
                <a:lnTo>
                  <a:pt x="6707049" y="5072968"/>
                </a:lnTo>
                <a:lnTo>
                  <a:pt x="0" y="507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13596" y="-3078771"/>
            <a:ext cx="6634070" cy="6597885"/>
          </a:xfrm>
          <a:custGeom>
            <a:avLst/>
            <a:gdLst/>
            <a:ahLst/>
            <a:cxnLst/>
            <a:rect l="l" t="t" r="r" b="b"/>
            <a:pathLst>
              <a:path w="6634070" h="6597885">
                <a:moveTo>
                  <a:pt x="0" y="0"/>
                </a:moveTo>
                <a:lnTo>
                  <a:pt x="6634070" y="0"/>
                </a:lnTo>
                <a:lnTo>
                  <a:pt x="6634070" y="6597884"/>
                </a:lnTo>
                <a:lnTo>
                  <a:pt x="0" y="6597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75578" y="4792163"/>
            <a:ext cx="8136843" cy="99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232" dirty="0">
                <a:solidFill>
                  <a:srgbClr val="5CE1E6"/>
                </a:solidFill>
                <a:latin typeface="Poppins"/>
              </a:rPr>
              <a:t>DIPLOMADO EN CIENCIA DE DATOS</a:t>
            </a:r>
          </a:p>
          <a:p>
            <a:pPr algn="ctr">
              <a:lnSpc>
                <a:spcPts val="3879"/>
              </a:lnSpc>
            </a:pPr>
            <a:r>
              <a:rPr lang="en-US" sz="2800" dirty="0" err="1">
                <a:solidFill>
                  <a:srgbClr val="5CE1E6"/>
                </a:solidFill>
                <a:latin typeface="Poppins"/>
              </a:rPr>
              <a:t>Uptc</a:t>
            </a:r>
            <a:r>
              <a:rPr lang="en-US" sz="2800" dirty="0">
                <a:solidFill>
                  <a:srgbClr val="5CE1E6"/>
                </a:solidFill>
                <a:latin typeface="Poppins"/>
              </a:rPr>
              <a:t> – </a:t>
            </a:r>
            <a:r>
              <a:rPr lang="en-US" sz="2800" dirty="0" err="1">
                <a:solidFill>
                  <a:srgbClr val="5CE1E6"/>
                </a:solidFill>
                <a:latin typeface="Poppins"/>
              </a:rPr>
              <a:t>cohorte</a:t>
            </a:r>
            <a:r>
              <a:rPr lang="en-US" sz="2800" dirty="0">
                <a:solidFill>
                  <a:srgbClr val="5CE1E6"/>
                </a:solidFill>
                <a:latin typeface="Poppins"/>
              </a:rPr>
              <a:t>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33614" y="2282986"/>
            <a:ext cx="11620769" cy="1475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s-CO" sz="5000" dirty="0">
                <a:solidFill>
                  <a:srgbClr val="FFFFFF"/>
                </a:solidFill>
                <a:latin typeface="Poppins Bold"/>
              </a:rPr>
              <a:t>F</a:t>
            </a:r>
            <a:r>
              <a:rPr lang="en-US" sz="5000" dirty="0" err="1">
                <a:solidFill>
                  <a:srgbClr val="FFFFFF"/>
                </a:solidFill>
                <a:latin typeface="Poppins Bold"/>
              </a:rPr>
              <a:t>undamentos</a:t>
            </a:r>
            <a:r>
              <a:rPr lang="en-US" sz="5000" dirty="0">
                <a:solidFill>
                  <a:srgbClr val="FFFFFF"/>
                </a:solidFill>
                <a:latin typeface="Poppins Bold"/>
              </a:rPr>
              <a:t> de Bases de </a:t>
            </a:r>
            <a:r>
              <a:rPr lang="en-US" sz="5000" dirty="0" err="1">
                <a:solidFill>
                  <a:srgbClr val="FFFFFF"/>
                </a:solidFill>
                <a:latin typeface="Poppins Bold"/>
              </a:rPr>
              <a:t>Datos</a:t>
            </a:r>
            <a:endParaRPr lang="en-US" sz="5000" dirty="0">
              <a:solidFill>
                <a:srgbClr val="FFFFFF"/>
              </a:solidFill>
              <a:latin typeface="Poppins Bold"/>
            </a:endParaRPr>
          </a:p>
          <a:p>
            <a:pPr algn="ctr">
              <a:lnSpc>
                <a:spcPts val="6000"/>
              </a:lnSpc>
            </a:pPr>
            <a:r>
              <a:rPr lang="en-US" sz="3600" dirty="0" err="1">
                <a:solidFill>
                  <a:srgbClr val="FFFFFF"/>
                </a:solidFill>
                <a:latin typeface="Poppins Bold"/>
              </a:rPr>
              <a:t>Introducción</a:t>
            </a:r>
            <a:r>
              <a:rPr lang="en-US" sz="3600" dirty="0">
                <a:solidFill>
                  <a:srgbClr val="FFFFFF"/>
                </a:solidFill>
                <a:latin typeface="Poppins Bold"/>
              </a:rPr>
              <a:t> a SQL</a:t>
            </a:r>
            <a:endParaRPr lang="en-US" sz="5000" dirty="0">
              <a:solidFill>
                <a:srgbClr val="FFFFFF"/>
              </a:solidFill>
              <a:latin typeface="Poppins Bold"/>
            </a:endParaRPr>
          </a:p>
        </p:txBody>
      </p:sp>
      <p:pic>
        <p:nvPicPr>
          <p:cNvPr id="1028" name="Picture 4" descr="Base de datos - Iconos gratis de computadora">
            <a:extLst>
              <a:ext uri="{FF2B5EF4-FFF2-40B4-BE49-F238E27FC236}">
                <a16:creationId xmlns:a16="http://schemas.microsoft.com/office/drawing/2014/main" id="{FD980822-6C82-4F44-874D-D42627CF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131" y="6816848"/>
            <a:ext cx="2813738" cy="2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205724" y="1422805"/>
            <a:ext cx="14185175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Bases de datos No Relacionales – Documentales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0248" name="Picture 8" descr="Formatos: tabla o código">
            <a:extLst>
              <a:ext uri="{FF2B5EF4-FFF2-40B4-BE49-F238E27FC236}">
                <a16:creationId xmlns:a16="http://schemas.microsoft.com/office/drawing/2014/main" id="{4FF701A9-AABC-4291-8917-248D2882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490" y="2476500"/>
            <a:ext cx="7062155" cy="428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ases de datos de valor clave - Plataforma de M2M / IoT">
            <a:extLst>
              <a:ext uri="{FF2B5EF4-FFF2-40B4-BE49-F238E27FC236}">
                <a16:creationId xmlns:a16="http://schemas.microsoft.com/office/drawing/2014/main" id="{D4F3CD45-A2E6-4D5F-9D71-D7E9A9764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718383"/>
            <a:ext cx="3950453" cy="39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0A05E3B-C97F-49F4-A7BB-87A3752C2980}"/>
              </a:ext>
            </a:extLst>
          </p:cNvPr>
          <p:cNvSpPr/>
          <p:nvPr/>
        </p:nvSpPr>
        <p:spPr>
          <a:xfrm>
            <a:off x="7156826" y="5388809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6F49D05-13DC-4BC2-B7C0-1571884B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11" y="7505700"/>
            <a:ext cx="3622965" cy="22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C29EA5D-066C-41AB-890A-473E7DF6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7505700"/>
            <a:ext cx="3725389" cy="22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7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205724" y="1422805"/>
            <a:ext cx="14185175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Bases de datos No Relacionales – Documentales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8" name="Picture 10" descr="Bases de datos de valor clave - Plataforma de M2M / IoT">
            <a:extLst>
              <a:ext uri="{FF2B5EF4-FFF2-40B4-BE49-F238E27FC236}">
                <a16:creationId xmlns:a16="http://schemas.microsoft.com/office/drawing/2014/main" id="{D4F3CD45-A2E6-4D5F-9D71-D7E9A9764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718383"/>
            <a:ext cx="3950453" cy="39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0A05E3B-C97F-49F4-A7BB-87A3752C2980}"/>
              </a:ext>
            </a:extLst>
          </p:cNvPr>
          <p:cNvSpPr/>
          <p:nvPr/>
        </p:nvSpPr>
        <p:spPr>
          <a:xfrm>
            <a:off x="7156826" y="5388809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6F49D05-13DC-4BC2-B7C0-1571884B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11" y="7505700"/>
            <a:ext cx="3622965" cy="22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C29EA5D-066C-41AB-890A-473E7DF6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7505700"/>
            <a:ext cx="3725389" cy="22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93997D67-B47E-411B-BA72-5E14D855E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7246"/>
              </p:ext>
            </p:extLst>
          </p:nvPr>
        </p:nvGraphicFramePr>
        <p:xfrm>
          <a:off x="9381016" y="4284100"/>
          <a:ext cx="7603174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01587">
                  <a:extLst>
                    <a:ext uri="{9D8B030D-6E8A-4147-A177-3AD203B41FA5}">
                      <a16:colId xmlns:a16="http://schemas.microsoft.com/office/drawing/2014/main" val="2518576737"/>
                    </a:ext>
                  </a:extLst>
                </a:gridCol>
                <a:gridCol w="3801587">
                  <a:extLst>
                    <a:ext uri="{9D8B030D-6E8A-4147-A177-3AD203B41FA5}">
                      <a16:colId xmlns:a16="http://schemas.microsoft.com/office/drawing/2014/main" val="1776999835"/>
                    </a:ext>
                  </a:extLst>
                </a:gridCol>
              </a:tblGrid>
              <a:tr h="309371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SQL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NoSQL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30009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Base de datos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Colección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608380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Fila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Documento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528886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Columna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Campo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39810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Registros (celdas)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Poppins" panose="020B0604020202020204" charset="0"/>
                          <a:cs typeface="Poppins" panose="020B0604020202020204" charset="0"/>
                        </a:rPr>
                        <a:t>Dato del documento</a:t>
                      </a:r>
                      <a:endParaRPr lang="en-US" sz="24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020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04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205724" y="1422805"/>
            <a:ext cx="14185175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Bases de datos No Relacionales – Columnares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4543236-7234-48CF-BA42-D951194C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10" y="3924300"/>
            <a:ext cx="9341908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60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205724" y="1422805"/>
            <a:ext cx="14185175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Bases de datos No Relacionales – Grafos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4338" name="Picture 2" descr="La conexión entre redes complejas ya es predecible, controlable, y tiene  multitud de aplicaciones.">
            <a:extLst>
              <a:ext uri="{FF2B5EF4-FFF2-40B4-BE49-F238E27FC236}">
                <a16:creationId xmlns:a16="http://schemas.microsoft.com/office/drawing/2014/main" id="{B2BB10ED-0E0B-44CF-ABA3-D81F8FB8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12855"/>
            <a:ext cx="10287000" cy="806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65F1CCC-2129-463D-BED3-4670463CC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19500"/>
            <a:ext cx="5943600" cy="478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1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924550" y="800100"/>
            <a:ext cx="710565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Algunos manejadores SQL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5122" name="Picture 2" descr="Conoces el software de Microsoft SQL Server? - Blog">
            <a:extLst>
              <a:ext uri="{FF2B5EF4-FFF2-40B4-BE49-F238E27FC236}">
                <a16:creationId xmlns:a16="http://schemas.microsoft.com/office/drawing/2014/main" id="{2A015AB9-10B9-46D3-8E5B-A4CC7859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807" y="1996931"/>
            <a:ext cx="4040999" cy="30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ySQL">
            <a:extLst>
              <a:ext uri="{FF2B5EF4-FFF2-40B4-BE49-F238E27FC236}">
                <a16:creationId xmlns:a16="http://schemas.microsoft.com/office/drawing/2014/main" id="{BAC7CCFF-31BD-42C9-A49F-D638753F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2405062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 to PostgreSQL. Create and Query Postgres Database | by Lauren  Cunningham | CodeX | Medium">
            <a:extLst>
              <a:ext uri="{FF2B5EF4-FFF2-40B4-BE49-F238E27FC236}">
                <a16:creationId xmlns:a16="http://schemas.microsoft.com/office/drawing/2014/main" id="{8BCF35CC-F134-4A33-B4AA-BA6549A6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10" y="6415369"/>
            <a:ext cx="4023729" cy="184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mazon RDS for MariaDB – Amazon Web Services (AWS)">
            <a:extLst>
              <a:ext uri="{FF2B5EF4-FFF2-40B4-BE49-F238E27FC236}">
                <a16:creationId xmlns:a16="http://schemas.microsoft.com/office/drawing/2014/main" id="{DBE9497C-BCE7-43DD-B085-132A040A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793" y="6301282"/>
            <a:ext cx="3581400" cy="184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istoria de Oracle y 10 Datos Curiosos">
            <a:extLst>
              <a:ext uri="{FF2B5EF4-FFF2-40B4-BE49-F238E27FC236}">
                <a16:creationId xmlns:a16="http://schemas.microsoft.com/office/drawing/2014/main" id="{E33834CA-0E30-4357-94FE-2326AECF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982" y="2886518"/>
            <a:ext cx="35814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724AAC74-AA98-488A-A11F-23872523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85" y="6301282"/>
            <a:ext cx="4369043" cy="207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4981575" y="780998"/>
            <a:ext cx="832485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Algunos manejadores NoSQL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FE73537-3292-48D8-8562-9117A50D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43" y="2710879"/>
            <a:ext cx="41243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uchDB - Revision #5 - Database of Databases">
            <a:extLst>
              <a:ext uri="{FF2B5EF4-FFF2-40B4-BE49-F238E27FC236}">
                <a16:creationId xmlns:a16="http://schemas.microsoft.com/office/drawing/2014/main" id="{134F5111-B872-49D8-842C-B22D2025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033" y="2384961"/>
            <a:ext cx="23907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dis - Wikipedia, la enciclopedia libre">
            <a:extLst>
              <a:ext uri="{FF2B5EF4-FFF2-40B4-BE49-F238E27FC236}">
                <a16:creationId xmlns:a16="http://schemas.microsoft.com/office/drawing/2014/main" id="{194586EF-78CE-4C88-9203-465C319C1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246" y="2713573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pache Cassandra - Wikipedia, la enciclopedia libre">
            <a:extLst>
              <a:ext uri="{FF2B5EF4-FFF2-40B4-BE49-F238E27FC236}">
                <a16:creationId xmlns:a16="http://schemas.microsoft.com/office/drawing/2014/main" id="{2A1CB70E-D780-4F0F-B75D-038C4D2A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39" y="500896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ElasticSearch: Everything you need to know about this software">
            <a:extLst>
              <a:ext uri="{FF2B5EF4-FFF2-40B4-BE49-F238E27FC236}">
                <a16:creationId xmlns:a16="http://schemas.microsoft.com/office/drawing/2014/main" id="{EC33F07D-B1D2-4AF9-A1EE-EC88BCC1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05" y="4811817"/>
            <a:ext cx="6154840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0C4F65B3-19F6-4FE9-837B-E96EF211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246" y="4627224"/>
            <a:ext cx="4046080" cy="21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Google BigQuery: A Tutorial for Marketers | CXL">
            <a:extLst>
              <a:ext uri="{FF2B5EF4-FFF2-40B4-BE49-F238E27FC236}">
                <a16:creationId xmlns:a16="http://schemas.microsoft.com/office/drawing/2014/main" id="{AEB445DC-FEEA-41F3-A3A7-78D87E27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4" y="7687740"/>
            <a:ext cx="3590926" cy="201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Neo4j Cloud Managed Services and Database Solutions - XenonStack">
            <a:extLst>
              <a:ext uri="{FF2B5EF4-FFF2-40B4-BE49-F238E27FC236}">
                <a16:creationId xmlns:a16="http://schemas.microsoft.com/office/drawing/2014/main" id="{88F9CFA1-CF5B-41EA-AF6D-BD875E8A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2" y="76152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Transitioning from Datastore to Firestore">
            <a:extLst>
              <a:ext uri="{FF2B5EF4-FFF2-40B4-BE49-F238E27FC236}">
                <a16:creationId xmlns:a16="http://schemas.microsoft.com/office/drawing/2014/main" id="{E3270C56-04EE-44FA-9B55-BA67307E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0" y="7886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17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528005" y="2172788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133600" y="723900"/>
            <a:ext cx="1457325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Bases de datos SQL vs NoSQL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graphicFrame>
        <p:nvGraphicFramePr>
          <p:cNvPr id="3" name="Tabla 9">
            <a:extLst>
              <a:ext uri="{FF2B5EF4-FFF2-40B4-BE49-F238E27FC236}">
                <a16:creationId xmlns:a16="http://schemas.microsoft.com/office/drawing/2014/main" id="{7779B7F5-DE58-4BD3-A3B4-D247F188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173892"/>
              </p:ext>
            </p:extLst>
          </p:nvPr>
        </p:nvGraphicFramePr>
        <p:xfrm>
          <a:off x="1215696" y="1745727"/>
          <a:ext cx="15856608" cy="76650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5536">
                  <a:extLst>
                    <a:ext uri="{9D8B030D-6E8A-4147-A177-3AD203B41FA5}">
                      <a16:colId xmlns:a16="http://schemas.microsoft.com/office/drawing/2014/main" val="2229181339"/>
                    </a:ext>
                  </a:extLst>
                </a:gridCol>
                <a:gridCol w="5285536">
                  <a:extLst>
                    <a:ext uri="{9D8B030D-6E8A-4147-A177-3AD203B41FA5}">
                      <a16:colId xmlns:a16="http://schemas.microsoft.com/office/drawing/2014/main" val="425088358"/>
                    </a:ext>
                  </a:extLst>
                </a:gridCol>
                <a:gridCol w="5285536">
                  <a:extLst>
                    <a:ext uri="{9D8B030D-6E8A-4147-A177-3AD203B41FA5}">
                      <a16:colId xmlns:a16="http://schemas.microsoft.com/office/drawing/2014/main" val="1675802633"/>
                    </a:ext>
                  </a:extLst>
                </a:gridCol>
              </a:tblGrid>
              <a:tr h="688436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Propiedad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Bases de datos SQL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Bases de datos NoSQL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615523"/>
                  </a:ext>
                </a:extLst>
              </a:tr>
              <a:tr h="745507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Modelo de datos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Modelo de datos relacional (modelo tabular)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Modelo flexible (Llave-valor, documento, columnar, grafo, etc.)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75249"/>
                  </a:ext>
                </a:extLst>
              </a:tr>
              <a:tr h="745507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Esquema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Esquema estructurado predefinido antes de la inserción de datos.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Esquema dinámico sin restricciones.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173706"/>
                  </a:ext>
                </a:extLst>
              </a:tr>
              <a:tr h="688436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Escalabilidad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Escalabilidad vertical.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Escalabilidad horizontal.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22962"/>
                  </a:ext>
                </a:extLst>
              </a:tr>
              <a:tr h="745507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Lenguaje de Consulta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SQL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Depende del manejador de bases de datos.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64950"/>
                  </a:ext>
                </a:extLst>
              </a:tr>
              <a:tr h="1069641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Compatibilidad ACID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Compatibilidad ACID (</a:t>
                      </a:r>
                      <a:r>
                        <a:rPr lang="es-CO" sz="2000" dirty="0" err="1">
                          <a:latin typeface="Poppins" panose="020B0604020202020204" charset="0"/>
                          <a:cs typeface="Poppins" panose="020B0604020202020204" charset="0"/>
                        </a:rPr>
                        <a:t>Atomicity</a:t>
                      </a:r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, </a:t>
                      </a:r>
                      <a:r>
                        <a:rPr lang="es-CO" sz="2000" dirty="0" err="1">
                          <a:latin typeface="Poppins" panose="020B0604020202020204" charset="0"/>
                          <a:cs typeface="Poppins" panose="020B0604020202020204" charset="0"/>
                        </a:rPr>
                        <a:t>Consistency</a:t>
                      </a:r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, </a:t>
                      </a:r>
                      <a:r>
                        <a:rPr lang="es-CO" sz="2000" dirty="0" err="1">
                          <a:latin typeface="Poppins" panose="020B0604020202020204" charset="0"/>
                          <a:cs typeface="Poppins" panose="020B0604020202020204" charset="0"/>
                        </a:rPr>
                        <a:t>Isolation</a:t>
                      </a:r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, </a:t>
                      </a:r>
                      <a:r>
                        <a:rPr lang="es-CO" sz="2000" dirty="0" err="1">
                          <a:latin typeface="Poppins" panose="020B0604020202020204" charset="0"/>
                          <a:cs typeface="Poppins" panose="020B0604020202020204" charset="0"/>
                        </a:rPr>
                        <a:t>Durability</a:t>
                      </a:r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)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Puede o no tener compatibilidad ACID, puede sacrificar alguna propiedad de acuerdo a la base de datos.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848226"/>
                  </a:ext>
                </a:extLst>
              </a:tr>
              <a:tr h="745507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Flexibilidad de escalabilidad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Escalabilidad limitada debido a la estructura relacional.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Alta escalabilidad, efectivo para sistemas distribuidos.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81335"/>
                  </a:ext>
                </a:extLst>
              </a:tr>
              <a:tr h="745507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Integridad de los Datos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Fuerte integridad de los datos.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Se sacrifica  cierto porcentaje de la integridad de los datos.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04103"/>
                  </a:ext>
                </a:extLst>
              </a:tr>
              <a:tr h="745507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Flexibilidad de datos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Menos flexible ante datos no estructurados.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Flexible ante datos no estructurados.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99028"/>
                  </a:ext>
                </a:extLst>
              </a:tr>
              <a:tr h="745507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Casos de uso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Usos tradicionales en aplicaciones empresariales.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latin typeface="Poppins" panose="020B0604020202020204" charset="0"/>
                          <a:cs typeface="Poppins" panose="020B0604020202020204" charset="0"/>
                        </a:rPr>
                        <a:t>Big-Data, aplicaciones web de tiempo real, sistemas escalables.</a:t>
                      </a:r>
                      <a:endParaRPr lang="en-US" sz="2000" dirty="0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8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87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133600" y="723900"/>
            <a:ext cx="1457325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Conceptos básicos de RDB - Entidades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3D803A3-BBC6-4C31-BCCD-1F1477A8240B}"/>
              </a:ext>
            </a:extLst>
          </p:cNvPr>
          <p:cNvSpPr txBox="1"/>
          <p:nvPr/>
        </p:nvSpPr>
        <p:spPr>
          <a:xfrm>
            <a:off x="2098270" y="1846727"/>
            <a:ext cx="14091459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Las bases de datos están conformadas por 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objetos/entidades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y sus atributos.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Un atributo es una característica o propiedad que describe la entidad,, están compuestos por: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    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a. Atributo Compuesto: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atributo compuesto por un conjunto de atributos.</a:t>
            </a:r>
          </a:p>
          <a:p>
            <a:pPr algn="just"/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    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b. Atributo Clave: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Identificador único del objeto, irrepetible.</a:t>
            </a:r>
          </a:p>
          <a:p>
            <a:pPr algn="just"/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    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c. Atributo Natural: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Atributos inherentes al objeto.</a:t>
            </a:r>
          </a:p>
          <a:p>
            <a:pPr algn="just"/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    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d. Atributo No-natural: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Atributo asignado arbitrariamente, no es propio del objeto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0D365B2-570E-4673-B783-0D2C987D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36" y="5170714"/>
            <a:ext cx="9085489" cy="47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95A8092-342A-4BD4-BD79-84A667176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6396" y="9205655"/>
            <a:ext cx="2008604" cy="11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7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133600" y="723900"/>
            <a:ext cx="1457325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Conceptos básicos de RDB - Entidades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3D803A3-BBC6-4C31-BCCD-1F1477A8240B}"/>
              </a:ext>
            </a:extLst>
          </p:cNvPr>
          <p:cNvSpPr txBox="1"/>
          <p:nvPr/>
        </p:nvSpPr>
        <p:spPr>
          <a:xfrm>
            <a:off x="1447800" y="1801378"/>
            <a:ext cx="15856609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Dentro de los tipos de entidades tenemos: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Entidades Fuertes: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Pueden existir por sí </a:t>
            </a:r>
            <a:r>
              <a:rPr lang="es-MX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mísmas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Entidades débiles: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No pueden existir por si </a:t>
            </a:r>
            <a:r>
              <a:rPr lang="es-MX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mísmas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dependen de otra entidad.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Entidades débiles por identidad: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No se pueden distinguir entre sí a menos que se les asocie con una clave de una entidad fuerte.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Entidades débiles por existencia: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Entidades débiles que a las que deben asignársele su propio identificador.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0D365B2-570E-4673-B783-0D2C987D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9" y="5738741"/>
            <a:ext cx="7223429" cy="376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95A8092-342A-4BD4-BD79-84A667176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6396" y="9205655"/>
            <a:ext cx="2008604" cy="1154552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D4D32599-09E5-4035-A7C1-3C423D49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538" y="5401921"/>
            <a:ext cx="5927841" cy="44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66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133600" y="723900"/>
            <a:ext cx="1457325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Conceptos básicos de RDB - Relaciones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5A8092-342A-4BD4-BD79-84A667176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6396" y="9205655"/>
            <a:ext cx="2008604" cy="1154552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6FDA0A4D-105C-43EC-8A9F-9678441A3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41" y="1790700"/>
            <a:ext cx="11188334" cy="807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609D81-76A3-4948-8383-43CC5A646911}"/>
              </a:ext>
            </a:extLst>
          </p:cNvPr>
          <p:cNvSpPr txBox="1"/>
          <p:nvPr/>
        </p:nvSpPr>
        <p:spPr>
          <a:xfrm>
            <a:off x="12115800" y="2366480"/>
            <a:ext cx="5203864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Las relaciones dentro de las bases de datos corresponden a asociaciones entre tablas o verbos/acciones que permiten hacer correspondencias entre campos (atributos) de una tabla y otra.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E93AE8-A084-4772-84B3-DECE58A2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588" y="6026408"/>
            <a:ext cx="4762124" cy="338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0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¿Que es una base de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datos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156" y="2721314"/>
            <a:ext cx="6566481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Dataset</a:t>
            </a:r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Conjunto de datos que comparten una característica común o que poseen una relación entre sí. 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Base de datos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Conjunto estructurado de conjuntos de datos relacionados entre sí, con una organización clara que permita el acceso y gestión de la información de manera eficiente.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2060" name="Picture 12" descr="59,300+ Database Stock Illustrations, Royalty-Free Vector Graphics &amp; Clip  Art - iStock | Data icon, Big data, Infographic">
            <a:extLst>
              <a:ext uri="{FF2B5EF4-FFF2-40B4-BE49-F238E27FC236}">
                <a16:creationId xmlns:a16="http://schemas.microsoft.com/office/drawing/2014/main" id="{7117C3E2-9570-4E28-B212-75A7882E3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82" y="2416685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inked databases icon">
            <a:extLst>
              <a:ext uri="{FF2B5EF4-FFF2-40B4-BE49-F238E27FC236}">
                <a16:creationId xmlns:a16="http://schemas.microsoft.com/office/drawing/2014/main" id="{FD759C97-9394-412C-A209-170133BB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605" y="5443445"/>
            <a:ext cx="2867554" cy="286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26F09D43-6070-4B80-8C33-0489ED8C1DCD}"/>
              </a:ext>
            </a:extLst>
          </p:cNvPr>
          <p:cNvSpPr/>
          <p:nvPr/>
        </p:nvSpPr>
        <p:spPr>
          <a:xfrm>
            <a:off x="9144000" y="3559629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48EE89F6-8A58-4277-BC7D-857DEFA2C13C}"/>
              </a:ext>
            </a:extLst>
          </p:cNvPr>
          <p:cNvSpPr/>
          <p:nvPr/>
        </p:nvSpPr>
        <p:spPr>
          <a:xfrm>
            <a:off x="9144000" y="6511250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133600" y="723900"/>
            <a:ext cx="1457325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Ejemplo: Base de datos SQL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5A8092-342A-4BD4-BD79-84A667176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6396" y="9205655"/>
            <a:ext cx="2008604" cy="1154552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228813BC-5FC3-40E3-BE8D-086DCB76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31" y="1850631"/>
            <a:ext cx="11482387" cy="790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396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4981575" y="780998"/>
            <a:ext cx="8324850" cy="1220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Normalización de bases de datos SQL – 1NF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0AB38591-255A-4998-9E47-BF8AC585E9AC}"/>
              </a:ext>
            </a:extLst>
          </p:cNvPr>
          <p:cNvSpPr txBox="1"/>
          <p:nvPr/>
        </p:nvSpPr>
        <p:spPr>
          <a:xfrm>
            <a:off x="1981200" y="2529730"/>
            <a:ext cx="147066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 normalización de bases de datos hace referencia a la correcta representación de la información mediante la definición de niveles de organización e integridad.</a:t>
            </a:r>
          </a:p>
          <a:p>
            <a:pPr algn="just"/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MX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First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Normal </a:t>
            </a:r>
            <a:r>
              <a:rPr lang="es-MX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Form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(1NF):</a:t>
            </a:r>
          </a:p>
          <a:p>
            <a:pPr algn="just"/>
            <a:endParaRPr lang="es-MX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Cada valor de la tabla es único, no se admiten duplicados.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 número de columnas debe permanecer invariante.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Debe existir independencia en la disposición de las filas y las columnas.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No se permiten atributos </a:t>
            </a:r>
            <a:r>
              <a:rPr lang="es-MX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multi-evaluados</a:t>
            </a: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 general, esta normalización corresponde a asegurar la unicidad de la fila y la columna para  evitar la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no redundancia  y atomicidad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 la información.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1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4981575" y="780998"/>
            <a:ext cx="8324850" cy="1220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Normalización de bases de datos SQL – 1NF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465F6C-F244-48C1-8284-D31C6CAC8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430" y="2857500"/>
            <a:ext cx="7516274" cy="39153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BCE014D-331E-4C7F-BC66-C4A9C22B9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7203273"/>
            <a:ext cx="12515703" cy="27898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F933F0-FA7E-45CC-B553-256FFDA7A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636" y="2437439"/>
            <a:ext cx="3222033" cy="23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64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4981575" y="780998"/>
            <a:ext cx="8324850" cy="1220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Normalización de bases de datos SQL – 2FN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0AB38591-255A-4998-9E47-BF8AC585E9AC}"/>
              </a:ext>
            </a:extLst>
          </p:cNvPr>
          <p:cNvSpPr txBox="1"/>
          <p:nvPr/>
        </p:nvSpPr>
        <p:spPr>
          <a:xfrm>
            <a:off x="1981200" y="2529730"/>
            <a:ext cx="147066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 normalización de bases de datos hace referencia a la correcta representación de la información mediante la definición de niveles de organización e integridad.</a:t>
            </a:r>
          </a:p>
          <a:p>
            <a:pPr algn="just"/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MX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Second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Normal </a:t>
            </a:r>
            <a:r>
              <a:rPr lang="es-MX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Form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(2NF):</a:t>
            </a:r>
          </a:p>
          <a:p>
            <a:pPr algn="just"/>
            <a:endParaRPr lang="es-MX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 debe contar con normalización 1FN.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Cada fila debe tener un identificador único (ID) también conocido como </a:t>
            </a:r>
            <a:r>
              <a:rPr lang="es-MX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Primary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Key.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Todos los valores de las columnas de las tablas deben depender únicamente de la llave primaria de la tabla.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Las tablas deben tener una única llave primaria que identifique a la tabla y que sus atributos dependan de ella.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Asegura la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dependencia funcional 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entre tablas a partir del </a:t>
            </a:r>
            <a:r>
              <a:rPr lang="es-MX" sz="2400" b="1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Primary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Key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asegurando la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separación de entidades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52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4981575" y="780998"/>
            <a:ext cx="8324850" cy="1220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Normalización de bases de datos SQL – 2NF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D60820A-D780-4163-955C-08813758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26" y="3402178"/>
            <a:ext cx="5364974" cy="38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4D067AD4-AA2F-404D-9ABC-2F6555DA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576" y="2652853"/>
            <a:ext cx="7377112" cy="54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69ED4B4-1A59-4F87-8991-F518EA4E4E73}"/>
              </a:ext>
            </a:extLst>
          </p:cNvPr>
          <p:cNvSpPr/>
          <p:nvPr/>
        </p:nvSpPr>
        <p:spPr>
          <a:xfrm>
            <a:off x="7444308" y="5388809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B6B4D7-1E6D-4421-99EA-DAF37071B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871" y="3426321"/>
            <a:ext cx="1667108" cy="12003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B7C9E1-3B78-4684-88CD-FD09D0BC6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04" y="4251446"/>
            <a:ext cx="1667108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2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4981575" y="780998"/>
            <a:ext cx="8324850" cy="1220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Normalización de bases de datos SQL – 3FN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0AB38591-255A-4998-9E47-BF8AC585E9AC}"/>
              </a:ext>
            </a:extLst>
          </p:cNvPr>
          <p:cNvSpPr txBox="1"/>
          <p:nvPr/>
        </p:nvSpPr>
        <p:spPr>
          <a:xfrm>
            <a:off x="1981200" y="2529730"/>
            <a:ext cx="147066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 normalización de bases de datos hace referencia a la correcta representación de la información mediante la definición de niveles de organización e integridad.</a:t>
            </a:r>
          </a:p>
          <a:p>
            <a:pPr algn="just"/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MX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Third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Normal </a:t>
            </a:r>
            <a:r>
              <a:rPr lang="es-MX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Form</a:t>
            </a:r>
            <a:r>
              <a:rPr lang="es-MX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(3NF):</a:t>
            </a:r>
          </a:p>
          <a:p>
            <a:pPr algn="just"/>
            <a:endParaRPr lang="es-MX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 debe contar con normalización 2FN.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 debe asegurar que no hay dependencias transitivas, es decir, no deben existir atributos no-llave que dependan entre si.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Asegura la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separación de entidades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por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independencia conceptual.</a:t>
            </a: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50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4981575" y="780998"/>
            <a:ext cx="8324850" cy="1220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Normalización de bases de datos SQL – 3FN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083240-1442-42C3-906A-FA83DEE1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2935218"/>
            <a:ext cx="8991600" cy="657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99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0692" y="-149623"/>
            <a:ext cx="18609385" cy="10591576"/>
            <a:chOff x="0" y="0"/>
            <a:chExt cx="3461586" cy="1970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586" cy="1970170"/>
            </a:xfrm>
            <a:custGeom>
              <a:avLst/>
              <a:gdLst/>
              <a:ahLst/>
              <a:cxnLst/>
              <a:rect l="l" t="t" r="r" b="b"/>
              <a:pathLst>
                <a:path w="3461586" h="1970170">
                  <a:moveTo>
                    <a:pt x="0" y="0"/>
                  </a:moveTo>
                  <a:lnTo>
                    <a:pt x="3461586" y="0"/>
                  </a:lnTo>
                  <a:lnTo>
                    <a:pt x="3461586" y="1970170"/>
                  </a:lnTo>
                  <a:lnTo>
                    <a:pt x="0" y="1970170"/>
                  </a:lnTo>
                  <a:close/>
                </a:path>
              </a:pathLst>
            </a:custGeom>
            <a:solidFill>
              <a:srgbClr val="14056D">
                <a:alpha val="19608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 rot="9451627">
            <a:off x="-1353129" y="-1492681"/>
            <a:ext cx="6707049" cy="5072968"/>
          </a:xfrm>
          <a:custGeom>
            <a:avLst/>
            <a:gdLst/>
            <a:ahLst/>
            <a:cxnLst/>
            <a:rect l="l" t="t" r="r" b="b"/>
            <a:pathLst>
              <a:path w="6707049" h="5072968">
                <a:moveTo>
                  <a:pt x="0" y="0"/>
                </a:moveTo>
                <a:lnTo>
                  <a:pt x="6707049" y="0"/>
                </a:lnTo>
                <a:lnTo>
                  <a:pt x="6707049" y="5072968"/>
                </a:lnTo>
                <a:lnTo>
                  <a:pt x="0" y="507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13596" y="-3078771"/>
            <a:ext cx="6634070" cy="6597885"/>
          </a:xfrm>
          <a:custGeom>
            <a:avLst/>
            <a:gdLst/>
            <a:ahLst/>
            <a:cxnLst/>
            <a:rect l="l" t="t" r="r" b="b"/>
            <a:pathLst>
              <a:path w="6634070" h="6597885">
                <a:moveTo>
                  <a:pt x="0" y="0"/>
                </a:moveTo>
                <a:lnTo>
                  <a:pt x="6634070" y="0"/>
                </a:lnTo>
                <a:lnTo>
                  <a:pt x="6634070" y="6597884"/>
                </a:lnTo>
                <a:lnTo>
                  <a:pt x="0" y="6597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08677">
            <a:off x="9580469" y="220503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6" y="0"/>
                </a:lnTo>
                <a:lnTo>
                  <a:pt x="12650196" y="9568148"/>
                </a:lnTo>
                <a:lnTo>
                  <a:pt x="0" y="9568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994524" y="6707106"/>
            <a:ext cx="322051" cy="1215120"/>
            <a:chOff x="0" y="0"/>
            <a:chExt cx="200092" cy="7549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091" cy="754960"/>
            </a:xfrm>
            <a:custGeom>
              <a:avLst/>
              <a:gdLst/>
              <a:ahLst/>
              <a:cxnLst/>
              <a:rect l="l" t="t" r="r" b="b"/>
              <a:pathLst>
                <a:path w="200091" h="754960">
                  <a:moveTo>
                    <a:pt x="0" y="0"/>
                  </a:moveTo>
                  <a:lnTo>
                    <a:pt x="200091" y="0"/>
                  </a:lnTo>
                  <a:lnTo>
                    <a:pt x="200091" y="754960"/>
                  </a:lnTo>
                  <a:lnTo>
                    <a:pt x="0" y="754960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4844808" y="8570089"/>
            <a:ext cx="4828984" cy="4820204"/>
          </a:xfrm>
          <a:custGeom>
            <a:avLst/>
            <a:gdLst/>
            <a:ahLst/>
            <a:cxnLst/>
            <a:rect l="l" t="t" r="r" b="b"/>
            <a:pathLst>
              <a:path w="4828984" h="4820204">
                <a:moveTo>
                  <a:pt x="0" y="0"/>
                </a:moveTo>
                <a:lnTo>
                  <a:pt x="4828984" y="0"/>
                </a:lnTo>
                <a:lnTo>
                  <a:pt x="4828984" y="4820204"/>
                </a:lnTo>
                <a:lnTo>
                  <a:pt x="0" y="4820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57694" y="4312353"/>
            <a:ext cx="10572611" cy="67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400" dirty="0">
                <a:solidFill>
                  <a:srgbClr val="FFFFFF"/>
                </a:solidFill>
                <a:latin typeface="Poppins Bold"/>
              </a:rPr>
              <a:t>¡ A </a:t>
            </a:r>
            <a:r>
              <a:rPr lang="en-US" sz="5400" dirty="0" err="1">
                <a:solidFill>
                  <a:srgbClr val="FFFFFF"/>
                </a:solidFill>
                <a:latin typeface="Poppins Bold"/>
              </a:rPr>
              <a:t>programar</a:t>
            </a:r>
            <a:r>
              <a:rPr lang="en-US" sz="5400" dirty="0">
                <a:solidFill>
                  <a:srgbClr val="FFFFFF"/>
                </a:solidFill>
                <a:latin typeface="Poppins Bold"/>
              </a:rPr>
              <a:t>!</a:t>
            </a:r>
            <a:endParaRPr lang="en-US" sz="4200" dirty="0">
              <a:solidFill>
                <a:srgbClr val="FFFFFF"/>
              </a:solidFill>
              <a:latin typeface="Poppins Bold"/>
            </a:endParaRPr>
          </a:p>
        </p:txBody>
      </p:sp>
      <p:pic>
        <p:nvPicPr>
          <p:cNvPr id="13" name="Picture 4" descr="CIEC">
            <a:extLst>
              <a:ext uri="{FF2B5EF4-FFF2-40B4-BE49-F238E27FC236}">
                <a16:creationId xmlns:a16="http://schemas.microsoft.com/office/drawing/2014/main" id="{4AE10B01-E7F9-44B7-92A0-82EBE2B8A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83" y="6083891"/>
            <a:ext cx="2546432" cy="19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¿Por que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necesitamos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bases de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datos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4116" y="3996021"/>
            <a:ext cx="656648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Persistencia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la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información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Organización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la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información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Acceso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a la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información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457200" indent="-4572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Integración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sistemas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457200" indent="-4572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Soporte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sistemas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457200" indent="-4572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Apoyo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la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toma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decisiones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457200" indent="-4572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Colaboración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comunicación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la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información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</p:txBody>
      </p:sp>
      <p:pic>
        <p:nvPicPr>
          <p:cNvPr id="2050" name="Picture 2" descr="La Archivística a lo largo de la historia">
            <a:extLst>
              <a:ext uri="{FF2B5EF4-FFF2-40B4-BE49-F238E27FC236}">
                <a16:creationId xmlns:a16="http://schemas.microsoft.com/office/drawing/2014/main" id="{F4A6F5FA-9A58-4A29-A27D-ED4E45E9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551" y="2766445"/>
            <a:ext cx="2694294" cy="179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áles Fueron Los Primeros Registros De Eclipses Solares? - 2024 | Planeta  Tierra">
            <a:extLst>
              <a:ext uri="{FF2B5EF4-FFF2-40B4-BE49-F238E27FC236}">
                <a16:creationId xmlns:a16="http://schemas.microsoft.com/office/drawing/2014/main" id="{BA6CC3A0-463F-429D-8F13-BA59FB01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24" y="2198927"/>
            <a:ext cx="2688490" cy="179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fraestructura de Data Center">
            <a:extLst>
              <a:ext uri="{FF2B5EF4-FFF2-40B4-BE49-F238E27FC236}">
                <a16:creationId xmlns:a16="http://schemas.microsoft.com/office/drawing/2014/main" id="{B0E1ACEC-B0EE-4CAE-8577-F0B372A49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421" y="7450941"/>
            <a:ext cx="4416780" cy="212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About Microfilm | 7 Things You Need To Know">
            <a:extLst>
              <a:ext uri="{FF2B5EF4-FFF2-40B4-BE49-F238E27FC236}">
                <a16:creationId xmlns:a16="http://schemas.microsoft.com/office/drawing/2014/main" id="{BFFC8467-FC78-40BE-95D1-5AED8FBB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669" y="5081515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40 Años del CD">
            <a:extLst>
              <a:ext uri="{FF2B5EF4-FFF2-40B4-BE49-F238E27FC236}">
                <a16:creationId xmlns:a16="http://schemas.microsoft.com/office/drawing/2014/main" id="{72BC5A6B-55D3-4AEF-804A-95FAB973E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71598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37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1680286" y="2705100"/>
            <a:ext cx="5804425" cy="627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Bases de Datos Relacionales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Datos estructurados (tabulares).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Relaciones explícitas entre tablas.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Emplean un lenguaje de programación único llamado SQL.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No son tan fácilmente escalables.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Bases de Datos No Relacionales: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Utiliza diferentes modelos de datos, de alta flexibilidad y eficiencia de transaccionalidad.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Altamente escalables.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Emplean lenguajes de programación diferentes de acuerdo al tipo de base de datos y al motor de base de datos.</a:t>
            </a: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924550" y="800100"/>
            <a:ext cx="643890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Tipos de bases de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4E3C237-3C79-48DB-8EFB-E0CBE684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24100"/>
            <a:ext cx="9829800" cy="64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6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9947208" y="2705100"/>
            <a:ext cx="7537503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ACID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Las transacciones se ejecutan completamente o no se ejecutan en absoluto.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Cuando una transacción se completa con éxito, la base de datos pasa de un estado válido a otro válido.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 efecto de una transacción es independiente y no afecta a otras transacciones en curso.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Los datos modificados (insertados) por una transacción persisten en el tiempo.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Bases de Datos No Relacionales:</a:t>
            </a:r>
          </a:p>
          <a:p>
            <a:pPr algn="just"/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Pueden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sacrificar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propiedades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como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la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consistencia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favor de la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escalabilidad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el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rendimiento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 Por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ejemplo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un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caso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“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Consistencia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Eventual”.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924550" y="800100"/>
            <a:ext cx="643890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Tipos de bases de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FAC8AF1-28C9-497A-913E-70F94465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57" y="2701636"/>
            <a:ext cx="8045316" cy="57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7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9947208" y="2705100"/>
            <a:ext cx="753750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BASE: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 sistema intentará estar disponible para realizar operaciones, incluso en situaciones de falla o degradación.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 estado del sistema puede cambiar con el tiempo sin entrada explícita.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Aunque inicialmente pueda haber discrepancias entre diferentes estados de la base de datos, estas discrepancias eventualmente se resolverán y los datos serán consistentes en todas partes del sistema.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BASE se centra en proporcionar disponibilidad y tolerancia a fallos en entornos distribuidos, aunque pueda significar que los datos no son consistentes en todo momento.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924550" y="800100"/>
            <a:ext cx="643890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Tipos de bases de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FAC8AF1-28C9-497A-913E-70F94465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57" y="2701636"/>
            <a:ext cx="8045316" cy="57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04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4572000" y="698028"/>
            <a:ext cx="982980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Bases de datos Relacionales (RDB)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E399DBF-9180-4BC6-99B7-81B7B05D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76" y="3210784"/>
            <a:ext cx="5285100" cy="424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Entradas De Tabla De Base De Datos O Tabla Tabular Para Icono De Vector De  Arte De Línea De Datos Para Aplicaciones Tecnológicas Y Sitios Web  Ilustraciones svg, vectoriales, clip art vectorizado">
            <a:extLst>
              <a:ext uri="{FF2B5EF4-FFF2-40B4-BE49-F238E27FC236}">
                <a16:creationId xmlns:a16="http://schemas.microsoft.com/office/drawing/2014/main" id="{EFA5326D-F051-44F8-B5FD-D0A1A4B9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152900"/>
            <a:ext cx="3771900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E5543737-34A0-4772-A822-59ECA488C8B8}"/>
              </a:ext>
            </a:extLst>
          </p:cNvPr>
          <p:cNvSpPr/>
          <p:nvPr/>
        </p:nvSpPr>
        <p:spPr>
          <a:xfrm rot="10800000">
            <a:off x="9395538" y="5335394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6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205724" y="1422805"/>
            <a:ext cx="14185175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Bases de datos No Relacionales – Llave valor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0244" name="Picture 4" descr="Base de datos clave-valor - Diego Calvo">
            <a:extLst>
              <a:ext uri="{FF2B5EF4-FFF2-40B4-BE49-F238E27FC236}">
                <a16:creationId xmlns:a16="http://schemas.microsoft.com/office/drawing/2014/main" id="{FF2DFDBF-D544-4DCC-AE57-2F71881D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718383"/>
            <a:ext cx="6331227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Bases de datos de valor clave - Plataforma de M2M / IoT">
            <a:extLst>
              <a:ext uri="{FF2B5EF4-FFF2-40B4-BE49-F238E27FC236}">
                <a16:creationId xmlns:a16="http://schemas.microsoft.com/office/drawing/2014/main" id="{4A1CCF19-790D-42A9-AA26-55624C77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718383"/>
            <a:ext cx="3950453" cy="39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BC7E2B2-105E-4EF3-BC85-5FDA7B4ADE7F}"/>
              </a:ext>
            </a:extLst>
          </p:cNvPr>
          <p:cNvSpPr/>
          <p:nvPr/>
        </p:nvSpPr>
        <p:spPr>
          <a:xfrm>
            <a:off x="7156826" y="5388809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7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205724" y="1422805"/>
            <a:ext cx="14185175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Bases de datos No Relacionales – Documentales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0246" name="Picture 6" descr="Datos no relacionales y NoSQL - Azure Architecture Center | Microsoft Learn">
            <a:extLst>
              <a:ext uri="{FF2B5EF4-FFF2-40B4-BE49-F238E27FC236}">
                <a16:creationId xmlns:a16="http://schemas.microsoft.com/office/drawing/2014/main" id="{029E738D-BB31-4C10-A93E-C5A2EEB1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3393917"/>
            <a:ext cx="4953000" cy="535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ases de datos de valor clave - Plataforma de M2M / IoT">
            <a:extLst>
              <a:ext uri="{FF2B5EF4-FFF2-40B4-BE49-F238E27FC236}">
                <a16:creationId xmlns:a16="http://schemas.microsoft.com/office/drawing/2014/main" id="{D4F3CD45-A2E6-4D5F-9D71-D7E9A9764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718383"/>
            <a:ext cx="3950453" cy="39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0A05E3B-C97F-49F4-A7BB-87A3752C2980}"/>
              </a:ext>
            </a:extLst>
          </p:cNvPr>
          <p:cNvSpPr/>
          <p:nvPr/>
        </p:nvSpPr>
        <p:spPr>
          <a:xfrm>
            <a:off x="7156826" y="5388809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62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1190</Words>
  <Application>Microsoft Office PowerPoint</Application>
  <PresentationFormat>Personalizado</PresentationFormat>
  <Paragraphs>146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Poppins Bold Italics</vt:lpstr>
      <vt:lpstr>Poppins Bold</vt:lpstr>
      <vt:lpstr>Calibri</vt:lpstr>
      <vt:lpstr>Poppins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Casos de Éxito en Ciencia de Datos</dc:title>
  <cp:lastModifiedBy>nicolas castillo</cp:lastModifiedBy>
  <cp:revision>14</cp:revision>
  <dcterms:created xsi:type="dcterms:W3CDTF">2006-08-16T00:00:00Z</dcterms:created>
  <dcterms:modified xsi:type="dcterms:W3CDTF">2024-03-23T01:28:54Z</dcterms:modified>
  <dc:identifier>DAF9Cw_qHg8</dc:identifier>
</cp:coreProperties>
</file>